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17"/>
  </p:notesMasterIdLst>
  <p:sldIdLst>
    <p:sldId id="257" r:id="rId3"/>
    <p:sldId id="261" r:id="rId4"/>
    <p:sldId id="258" r:id="rId5"/>
    <p:sldId id="266" r:id="rId6"/>
    <p:sldId id="262" r:id="rId7"/>
    <p:sldId id="283" r:id="rId8"/>
    <p:sldId id="265" r:id="rId9"/>
    <p:sldId id="281" r:id="rId10"/>
    <p:sldId id="267" r:id="rId11"/>
    <p:sldId id="282" r:id="rId12"/>
    <p:sldId id="264" r:id="rId13"/>
    <p:sldId id="268" r:id="rId14"/>
    <p:sldId id="284" r:id="rId15"/>
    <p:sldId id="25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2"/>
    <p:restoredTop sz="81772"/>
  </p:normalViewPr>
  <p:slideViewPr>
    <p:cSldViewPr snapToGrid="0" snapToObjects="1">
      <p:cViewPr varScale="1">
        <p:scale>
          <a:sx n="152" d="100"/>
          <a:sy n="152" d="100"/>
        </p:scale>
        <p:origin x="2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4C7C0-514F-8345-8366-00B772FD9014}" type="datetimeFigureOut">
              <a:rPr kumimoji="1" lang="ko-Kore-KR" altLang="en-US" smtClean="0"/>
              <a:t>2022. 10. 3.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754D4-C996-CD44-AB21-B546480274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347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4D4-C996-CD44-AB21-B546480274C2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184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519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674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15641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437B6-A43D-EA47-9F3F-E60C6642F8D2}" type="datetimeFigureOut">
              <a:rPr kumimoji="1" lang="ko-Kore-KR" altLang="en-US" smtClean="0"/>
              <a:t>2022. 10. 3.</a:t>
            </a:fld>
            <a:endParaRPr kumimoji="1"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1A878-7EBC-2E42-A824-62C83D9372A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489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575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CdnCZa-Yd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F9506-9EB3-1147-8806-F4FEE97D8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ko-Kore-KR" sz="4400" dirty="0"/>
              <a:t>32-bit RISC-V </a:t>
            </a:r>
            <a:r>
              <a:rPr lang="ko-KR" altLang="en-US" sz="4400" dirty="0"/>
              <a:t>프로세서 상에서의 </a:t>
            </a:r>
            <a:br>
              <a:rPr lang="en-US" altLang="ko-KR" sz="4400" dirty="0"/>
            </a:br>
            <a:r>
              <a:rPr lang="ko-KR" altLang="en-US" sz="4400" dirty="0"/>
              <a:t>경량 블록 암호 </a:t>
            </a:r>
            <a:r>
              <a:rPr lang="en" altLang="ko-Kore-KR" sz="4400" dirty="0"/>
              <a:t>SIMECK</a:t>
            </a:r>
            <a:r>
              <a:rPr lang="en-US" altLang="ko-KR" sz="4400" dirty="0"/>
              <a:t>-CTR</a:t>
            </a:r>
            <a:r>
              <a:rPr lang="en" altLang="ko-Kore-KR" sz="4400" dirty="0"/>
              <a:t> </a:t>
            </a:r>
            <a:r>
              <a:rPr lang="ko-KR" altLang="en-US" sz="4400" dirty="0"/>
              <a:t>최적 구현</a:t>
            </a:r>
            <a:endParaRPr kumimoji="1" lang="ko-Kore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976B76-57E6-744E-80BD-56E31CBB47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" altLang="ko-Kore-KR" dirty="0">
                <a:hlinkClick r:id="rId3"/>
              </a:rPr>
              <a:t>https://youtu.be/HCdnCZa-Ydo</a:t>
            </a:r>
            <a:r>
              <a:rPr kumimoji="1" lang="ko-KR" altLang="en-US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0425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텍스트 개체 틀 2">
            <a:extLst>
              <a:ext uri="{FF2B5EF4-FFF2-40B4-BE49-F238E27FC236}">
                <a16:creationId xmlns:a16="http://schemas.microsoft.com/office/drawing/2014/main" id="{845DAEEE-D4A9-F6FB-614F-0318E2C7E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ko-KR" altLang="en-US" sz="2400" dirty="0"/>
              <a:t>로테이션 연산</a:t>
            </a:r>
            <a:endParaRPr kumimoji="1" lang="en-US" altLang="ko-Kore-KR" sz="2400" dirty="0"/>
          </a:p>
          <a:p>
            <a:endParaRPr kumimoji="1" lang="en-US" altLang="ko-Kore-KR" sz="2400" dirty="0"/>
          </a:p>
          <a:p>
            <a:endParaRPr kumimoji="1" lang="en-US" altLang="ko-Kore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구현 기법</a:t>
            </a:r>
            <a:r>
              <a:rPr kumimoji="1" lang="en-US" altLang="ko-KR" dirty="0"/>
              <a:t>-SIMECK-64/128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341FA9-F9AC-F836-6819-532E57924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712633"/>
            <a:ext cx="8208912" cy="46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6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구현</a:t>
            </a:r>
            <a:r>
              <a:rPr kumimoji="1" lang="ko-KR" altLang="en-US" dirty="0"/>
              <a:t> 기법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/>
              <a:t>블록 이동 단계 생략</a:t>
            </a:r>
            <a:endParaRPr kumimoji="1" lang="en-US" altLang="ko-KR" sz="2400" dirty="0"/>
          </a:p>
          <a:p>
            <a:pPr lvl="1">
              <a:lnSpc>
                <a:spcPct val="150000"/>
              </a:lnSpc>
            </a:pPr>
            <a:r>
              <a:rPr kumimoji="1" lang="ko-KR" altLang="en-US" sz="2000" dirty="0"/>
              <a:t>매 라운드마다 반복되는 블록 이동</a:t>
            </a:r>
            <a:endParaRPr kumimoji="1" lang="en-US" altLang="ko-KR" sz="2000" dirty="0"/>
          </a:p>
          <a:p>
            <a:pPr lvl="1">
              <a:lnSpc>
                <a:spcPct val="150000"/>
              </a:lnSpc>
            </a:pPr>
            <a:r>
              <a:rPr kumimoji="1" lang="en-US" altLang="ko-KR" sz="2000" dirty="0"/>
              <a:t>2</a:t>
            </a:r>
            <a:r>
              <a:rPr kumimoji="1" lang="ko-KR" altLang="en-US" sz="2000" dirty="0"/>
              <a:t>라운드마다 블록의 위치가 되돌아오는 특징 활용</a:t>
            </a:r>
            <a:endParaRPr kumimoji="1" lang="en-US" altLang="ko-Kore-KR" sz="2000" dirty="0"/>
          </a:p>
          <a:p>
            <a:pPr>
              <a:lnSpc>
                <a:spcPct val="150000"/>
              </a:lnSpc>
            </a:pP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ECE8DC-13D0-172C-AE9F-BF0C071D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1955803"/>
            <a:ext cx="4089990" cy="4437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35C61A-DFFA-FF91-10D4-8BD1803F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3243655"/>
            <a:ext cx="3240361" cy="29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31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성능</a:t>
            </a:r>
            <a:r>
              <a:rPr kumimoji="1" lang="ko-KR" altLang="en-US" dirty="0"/>
              <a:t> 평가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제안한 기법이 적용된 최적 구현은 기존 연구</a:t>
            </a:r>
            <a:r>
              <a:rPr lang="en-US" altLang="ko-KR" sz="2400" dirty="0"/>
              <a:t>[1]</a:t>
            </a:r>
            <a:r>
              <a:rPr lang="ko-KR" altLang="en-US" sz="2400" dirty="0"/>
              <a:t> 대비 </a:t>
            </a:r>
            <a:r>
              <a:rPr lang="en-US" altLang="ko-KR" sz="2400" b="1" dirty="0"/>
              <a:t>1%</a:t>
            </a:r>
            <a:r>
              <a:rPr lang="ko-KR" altLang="en-US" sz="2400" dirty="0"/>
              <a:t> 성능 향상 </a:t>
            </a:r>
            <a:endParaRPr lang="en-US" altLang="ko-KR" sz="2400" dirty="0"/>
          </a:p>
          <a:p>
            <a:pPr marL="0" indent="0">
              <a:buNone/>
            </a:pPr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DC440-16CB-C89E-A4AC-445AA76D5AC3}"/>
              </a:ext>
            </a:extLst>
          </p:cNvPr>
          <p:cNvSpPr txBox="1"/>
          <p:nvPr/>
        </p:nvSpPr>
        <p:spPr>
          <a:xfrm>
            <a:off x="262880" y="6527142"/>
            <a:ext cx="111053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effectLst/>
                <a:latin typeface="HCRBatang"/>
              </a:rPr>
              <a:t>[1]</a:t>
            </a:r>
            <a:r>
              <a:rPr lang="en" altLang="ko-Kore-KR" sz="1000" dirty="0">
                <a:effectLst/>
                <a:latin typeface="HCRBatang"/>
              </a:rPr>
              <a:t>M. Sim, S. </a:t>
            </a:r>
            <a:r>
              <a:rPr lang="en" altLang="ko-Kore-KR" sz="1000" dirty="0" err="1">
                <a:effectLst/>
                <a:latin typeface="HCRBatang"/>
              </a:rPr>
              <a:t>Eum</a:t>
            </a:r>
            <a:r>
              <a:rPr lang="en" altLang="ko-Kore-KR" sz="1000" dirty="0">
                <a:effectLst/>
                <a:latin typeface="HCRBatang"/>
              </a:rPr>
              <a:t>, H. Kwon, H. </a:t>
            </a:r>
            <a:r>
              <a:rPr lang="en" altLang="ko-Kore-KR" sz="1000" dirty="0" err="1">
                <a:effectLst/>
                <a:latin typeface="HCRBatang"/>
              </a:rPr>
              <a:t>Seo</a:t>
            </a:r>
            <a:r>
              <a:rPr lang="en" altLang="ko-Kore-KR" sz="1000" dirty="0">
                <a:effectLst/>
                <a:latin typeface="HCRBatang"/>
              </a:rPr>
              <a:t>, “Optimized Parallel Implementation of Lightweight Block Cipher SIMECK on 32-bit RISC-V Processor”, Conference on Information Security and Cryptography Summer 2022. </a:t>
            </a:r>
            <a:endParaRPr lang="en" altLang="ko-Kore-KR" sz="10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2F993A-2D2C-A79B-4E97-6C8868869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81144"/>
              </p:ext>
            </p:extLst>
          </p:nvPr>
        </p:nvGraphicFramePr>
        <p:xfrm>
          <a:off x="5612274" y="2051708"/>
          <a:ext cx="5201509" cy="1482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703">
                  <a:extLst>
                    <a:ext uri="{9D8B030D-6E8A-4147-A177-3AD203B41FA5}">
                      <a16:colId xmlns:a16="http://schemas.microsoft.com/office/drawing/2014/main" val="2177542684"/>
                    </a:ext>
                  </a:extLst>
                </a:gridCol>
                <a:gridCol w="1640403">
                  <a:extLst>
                    <a:ext uri="{9D8B030D-6E8A-4147-A177-3AD203B41FA5}">
                      <a16:colId xmlns:a16="http://schemas.microsoft.com/office/drawing/2014/main" val="814910944"/>
                    </a:ext>
                  </a:extLst>
                </a:gridCol>
                <a:gridCol w="1640403">
                  <a:extLst>
                    <a:ext uri="{9D8B030D-6E8A-4147-A177-3AD203B41FA5}">
                      <a16:colId xmlns:a16="http://schemas.microsoft.com/office/drawing/2014/main" val="3577031664"/>
                    </a:ext>
                  </a:extLst>
                </a:gridCol>
              </a:tblGrid>
              <a:tr h="4942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SIMECK-32/64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[1]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Our work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232188"/>
                  </a:ext>
                </a:extLst>
              </a:tr>
              <a:tr h="4942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1-PT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655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646 </a:t>
                      </a:r>
                      <a:endParaRPr lang="ko-Kore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44178"/>
                  </a:ext>
                </a:extLst>
              </a:tr>
              <a:tr h="4942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2-PT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635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625 </a:t>
                      </a:r>
                      <a:endParaRPr lang="ko-Kore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80896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25BBFC7-E415-4719-5875-26190F265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257344"/>
              </p:ext>
            </p:extLst>
          </p:nvPr>
        </p:nvGraphicFramePr>
        <p:xfrm>
          <a:off x="5632677" y="3889373"/>
          <a:ext cx="5181108" cy="1482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908">
                  <a:extLst>
                    <a:ext uri="{9D8B030D-6E8A-4147-A177-3AD203B41FA5}">
                      <a16:colId xmlns:a16="http://schemas.microsoft.com/office/drawing/2014/main" val="2177542684"/>
                    </a:ext>
                  </a:extLst>
                </a:gridCol>
                <a:gridCol w="1639600">
                  <a:extLst>
                    <a:ext uri="{9D8B030D-6E8A-4147-A177-3AD203B41FA5}">
                      <a16:colId xmlns:a16="http://schemas.microsoft.com/office/drawing/2014/main" val="814910944"/>
                    </a:ext>
                  </a:extLst>
                </a:gridCol>
                <a:gridCol w="1639600">
                  <a:extLst>
                    <a:ext uri="{9D8B030D-6E8A-4147-A177-3AD203B41FA5}">
                      <a16:colId xmlns:a16="http://schemas.microsoft.com/office/drawing/2014/main" val="3577031664"/>
                    </a:ext>
                  </a:extLst>
                </a:gridCol>
              </a:tblGrid>
              <a:tr h="4942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SIMECK-64/128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[1]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Our work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232188"/>
                  </a:ext>
                </a:extLst>
              </a:tr>
              <a:tr h="4942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1-PT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612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594 </a:t>
                      </a:r>
                      <a:endParaRPr lang="ko-Kore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44178"/>
                  </a:ext>
                </a:extLst>
              </a:tr>
              <a:tr h="4942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2-PT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/>
                        <a:t>1,560</a:t>
                      </a:r>
                      <a:endParaRPr lang="ko-Kore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1,540 </a:t>
                      </a:r>
                      <a:endParaRPr lang="ko-Kore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8089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1652CA-09FB-F383-6552-9605AE338BCA}"/>
              </a:ext>
            </a:extLst>
          </p:cNvPr>
          <p:cNvSpPr txBox="1"/>
          <p:nvPr/>
        </p:nvSpPr>
        <p:spPr>
          <a:xfrm>
            <a:off x="3999375" y="5624830"/>
            <a:ext cx="421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dirty="0">
                <a:effectLst/>
                <a:latin typeface="Helvetica" pitchFamily="2" charset="0"/>
              </a:rPr>
              <a:t>Evaluation result</a:t>
            </a:r>
            <a:r>
              <a:rPr lang="ko-KR" altLang="en-US" dirty="0">
                <a:effectLst/>
                <a:latin typeface="Helvetica" pitchFamily="2" charset="0"/>
              </a:rPr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sz="1800" dirty="0"/>
              <a:t>c</a:t>
            </a:r>
            <a:r>
              <a:rPr lang="en-US" altLang="ko-Kore-KR" sz="1800" dirty="0"/>
              <a:t>lock cycles</a:t>
            </a:r>
            <a:endParaRPr lang="ko-Kore-KR" altLang="en-US" sz="1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19375-2384-9522-5824-88A4A763F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109374"/>
              </p:ext>
            </p:extLst>
          </p:nvPr>
        </p:nvGraphicFramePr>
        <p:xfrm>
          <a:off x="1018370" y="2400234"/>
          <a:ext cx="3421980" cy="988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81">
                  <a:extLst>
                    <a:ext uri="{9D8B030D-6E8A-4147-A177-3AD203B41FA5}">
                      <a16:colId xmlns:a16="http://schemas.microsoft.com/office/drawing/2014/main" val="3226939547"/>
                    </a:ext>
                  </a:extLst>
                </a:gridCol>
                <a:gridCol w="1636599">
                  <a:extLst>
                    <a:ext uri="{9D8B030D-6E8A-4147-A177-3AD203B41FA5}">
                      <a16:colId xmlns:a16="http://schemas.microsoft.com/office/drawing/2014/main" val="2745251610"/>
                    </a:ext>
                  </a:extLst>
                </a:gridCol>
              </a:tblGrid>
              <a:tr h="4942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SIMECK-32/64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c</a:t>
                      </a:r>
                      <a:r>
                        <a:rPr lang="en-US" altLang="ko-Kore-KR" dirty="0"/>
                        <a:t>lock cycles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687159"/>
                  </a:ext>
                </a:extLst>
              </a:tr>
              <a:tr h="4942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Ref-c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3,298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63605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E95557-D70B-36DC-DEC6-751E06C67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88863"/>
              </p:ext>
            </p:extLst>
          </p:nvPr>
        </p:nvGraphicFramePr>
        <p:xfrm>
          <a:off x="1018370" y="4120595"/>
          <a:ext cx="3528966" cy="988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367">
                  <a:extLst>
                    <a:ext uri="{9D8B030D-6E8A-4147-A177-3AD203B41FA5}">
                      <a16:colId xmlns:a16="http://schemas.microsoft.com/office/drawing/2014/main" val="3760384004"/>
                    </a:ext>
                  </a:extLst>
                </a:gridCol>
                <a:gridCol w="1636599">
                  <a:extLst>
                    <a:ext uri="{9D8B030D-6E8A-4147-A177-3AD203B41FA5}">
                      <a16:colId xmlns:a16="http://schemas.microsoft.com/office/drawing/2014/main" val="1389781539"/>
                    </a:ext>
                  </a:extLst>
                </a:gridCol>
              </a:tblGrid>
              <a:tr h="4942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SIMECK-64/128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c</a:t>
                      </a:r>
                      <a:r>
                        <a:rPr lang="en-US" altLang="ko-Kore-KR" dirty="0"/>
                        <a:t>lock cycles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237037"/>
                  </a:ext>
                </a:extLst>
              </a:tr>
              <a:tr h="4942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Ref-c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2,734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8256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30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816DD-9F0B-8A2E-32A6-E93FD160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향후</a:t>
            </a:r>
            <a:r>
              <a:rPr kumimoji="1" lang="ko-KR" altLang="en-US" dirty="0"/>
              <a:t> 진행 방향</a:t>
            </a:r>
            <a:r>
              <a:rPr kumimoji="1" lang="en-US" altLang="ko-KR" dirty="0"/>
              <a:t>...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0A9F6C-6164-FF41-4315-99395A6DC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아래 논문 참조하여 </a:t>
            </a:r>
            <a:r>
              <a:rPr kumimoji="1" lang="en-US" altLang="ko-Kore-KR" dirty="0"/>
              <a:t>Fault Attack</a:t>
            </a:r>
            <a:r>
              <a:rPr kumimoji="1" lang="ko-KR" altLang="en-US" dirty="0"/>
              <a:t>에 안전한</a:t>
            </a:r>
            <a:r>
              <a:rPr kumimoji="1" lang="en-US" altLang="ko-Kore-KR" dirty="0"/>
              <a:t> SIMECK </a:t>
            </a:r>
            <a:r>
              <a:rPr kumimoji="1" lang="ko-KR" altLang="en-US" dirty="0"/>
              <a:t>구현 예정</a:t>
            </a:r>
            <a:r>
              <a:rPr kumimoji="1" lang="en-US" altLang="ko-Kore-KR" dirty="0"/>
              <a:t> </a:t>
            </a:r>
          </a:p>
          <a:p>
            <a:pPr lvl="1"/>
            <a:r>
              <a:rPr kumimoji="1" lang="en-US" altLang="ko-Kore-KR" dirty="0"/>
              <a:t>SIMON, SPECK ...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0734F-89E0-3EE7-B93E-B02253DA1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191" y="2683560"/>
            <a:ext cx="3666484" cy="39666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DAD977-8014-FFC0-121C-F09F83B1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75" y="2683560"/>
            <a:ext cx="3614438" cy="39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8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13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서론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400" dirty="0"/>
              <a:t>사물인터넷이 사용되는 저사양 프로세서들의 보안 필수적</a:t>
            </a:r>
            <a:endParaRPr kumimoji="1" lang="en-US" altLang="ko-Kore-KR" sz="2000" dirty="0"/>
          </a:p>
          <a:p>
            <a:pPr lvl="1">
              <a:lnSpc>
                <a:spcPct val="150000"/>
              </a:lnSpc>
            </a:pPr>
            <a:r>
              <a:rPr kumimoji="1" lang="ko-Kore-KR" altLang="en-US" sz="2000" dirty="0"/>
              <a:t>사물인터넷에서 효율적으로 동작하는 경량</a:t>
            </a:r>
            <a:r>
              <a:rPr kumimoji="1" lang="ko-KR" altLang="en-US" sz="2000" dirty="0"/>
              <a:t> </a:t>
            </a:r>
            <a:r>
              <a:rPr kumimoji="1" lang="ko-Kore-KR" altLang="en-US" sz="2000" dirty="0"/>
              <a:t>암호 알고리즘 제안 </a:t>
            </a:r>
            <a:endParaRPr kumimoji="1" lang="en-US" altLang="ko-Kore-KR" sz="2000" dirty="0"/>
          </a:p>
          <a:p>
            <a:pPr lvl="1">
              <a:lnSpc>
                <a:spcPct val="150000"/>
              </a:lnSpc>
            </a:pPr>
            <a:endParaRPr kumimoji="1" lang="en-US" altLang="ko-Kore-KR" sz="2000" dirty="0"/>
          </a:p>
          <a:p>
            <a:pPr>
              <a:lnSpc>
                <a:spcPct val="150000"/>
              </a:lnSpc>
            </a:pPr>
            <a:r>
              <a:rPr kumimoji="1" lang="ko-Kore-KR" altLang="en-US" sz="2400" dirty="0"/>
              <a:t>저사양 프로세서 중 하나인 </a:t>
            </a:r>
            <a:r>
              <a:rPr kumimoji="1" lang="en-US" altLang="ko-Kore-KR" sz="2400" dirty="0"/>
              <a:t>RISC-V </a:t>
            </a:r>
            <a:r>
              <a:rPr kumimoji="1" lang="ko-Kore-KR" altLang="en-US" sz="2400" dirty="0"/>
              <a:t>상에서의 </a:t>
            </a:r>
            <a:r>
              <a:rPr kumimoji="1" lang="en-US" altLang="ko-Kore-KR" sz="2400" dirty="0"/>
              <a:t>SIMECK-CTR </a:t>
            </a:r>
            <a:r>
              <a:rPr kumimoji="1" lang="ko-Kore-KR" altLang="en-US" sz="2400" dirty="0"/>
              <a:t>암호 알고리즘 구현</a:t>
            </a:r>
            <a:endParaRPr kumimoji="1" lang="en-US" altLang="ko-Kore-KR" sz="2000" dirty="0"/>
          </a:p>
          <a:p>
            <a:pPr lvl="1">
              <a:lnSpc>
                <a:spcPct val="150000"/>
              </a:lnSpc>
            </a:pPr>
            <a:r>
              <a:rPr kumimoji="1" lang="en-US" altLang="ko-KR" sz="2000" dirty="0"/>
              <a:t>SIMECK</a:t>
            </a:r>
            <a:r>
              <a:rPr kumimoji="1" lang="ko-KR" altLang="en-US" sz="2000" dirty="0"/>
              <a:t> 최적 구현 연구는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다양한 환경에서 활발히 진행</a:t>
            </a:r>
            <a:endParaRPr kumimoji="1" lang="en-US" altLang="ko-Kore-KR" sz="2000" dirty="0"/>
          </a:p>
          <a:p>
            <a:pPr lvl="1">
              <a:lnSpc>
                <a:spcPct val="150000"/>
              </a:lnSpc>
            </a:pPr>
            <a:r>
              <a:rPr kumimoji="1" lang="ko-KR" altLang="en-US" sz="2000" dirty="0" err="1"/>
              <a:t>저사양</a:t>
            </a:r>
            <a:r>
              <a:rPr kumimoji="1" lang="ko-KR" altLang="en-US" sz="2000" dirty="0"/>
              <a:t> 프로세서 상에서의 </a:t>
            </a:r>
            <a:r>
              <a:rPr kumimoji="1" lang="en-US" altLang="ko-Kore-KR" sz="2000" dirty="0"/>
              <a:t>SIMECK</a:t>
            </a:r>
            <a:r>
              <a:rPr kumimoji="1" lang="en-US" altLang="ko-KR" sz="2000" dirty="0"/>
              <a:t>-CTR</a:t>
            </a:r>
            <a:r>
              <a:rPr kumimoji="1" lang="ko-KR" altLang="en-US" sz="2000" dirty="0"/>
              <a:t> 에 대한 최적 </a:t>
            </a:r>
            <a:r>
              <a:rPr kumimoji="1" lang="ko-Kore-KR" altLang="en-US" sz="2000" dirty="0"/>
              <a:t>구현</a:t>
            </a:r>
            <a:r>
              <a:rPr kumimoji="1" lang="ko-KR" altLang="en-US" sz="2000" dirty="0"/>
              <a:t> 연구</a:t>
            </a:r>
            <a:r>
              <a:rPr kumimoji="1" lang="ko-Kore-KR" altLang="en-US" sz="2000" dirty="0"/>
              <a:t> </a:t>
            </a:r>
            <a:r>
              <a:rPr kumimoji="1" lang="en-US" altLang="ko-Kore-KR" sz="2000" dirty="0"/>
              <a:t>X</a:t>
            </a:r>
            <a:r>
              <a:rPr kumimoji="1" lang="ko-Kore-KR" altLang="en-US" sz="2000" dirty="0"/>
              <a:t>  </a:t>
            </a:r>
          </a:p>
          <a:p>
            <a:pPr>
              <a:lnSpc>
                <a:spcPct val="150000"/>
              </a:lnSpc>
            </a:pP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177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SIMECK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400" dirty="0"/>
              <a:t>CHES’15</a:t>
            </a:r>
            <a:r>
              <a:rPr kumimoji="1" lang="ko-KR" altLang="en-US" sz="2400" dirty="0"/>
              <a:t>에서 발표된 </a:t>
            </a:r>
            <a:r>
              <a:rPr kumimoji="1" lang="en-US" altLang="ko-KR" sz="2400" dirty="0"/>
              <a:t>Feistel </a:t>
            </a:r>
            <a:r>
              <a:rPr kumimoji="1" lang="ko-KR" altLang="en-US" sz="2400" dirty="0"/>
              <a:t>구조의 경량 블록암호</a:t>
            </a:r>
            <a:endParaRPr kumimoji="1" lang="en-US" altLang="ko-KR" sz="2400" dirty="0"/>
          </a:p>
          <a:p>
            <a:pPr>
              <a:lnSpc>
                <a:spcPct val="150000"/>
              </a:lnSpc>
            </a:pPr>
            <a:endParaRPr kumimoji="1" lang="en-US" altLang="ko-KR" sz="2400" dirty="0"/>
          </a:p>
          <a:p>
            <a:pPr>
              <a:lnSpc>
                <a:spcPct val="150000"/>
              </a:lnSpc>
            </a:pPr>
            <a:r>
              <a:rPr kumimoji="1" lang="en-US" altLang="ko-KR" sz="2400" dirty="0"/>
              <a:t>NSA</a:t>
            </a:r>
            <a:r>
              <a:rPr kumimoji="1" lang="ko-KR" altLang="en-US" sz="2400" dirty="0"/>
              <a:t>에서 개발한 경량 블록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암호인 </a:t>
            </a:r>
            <a:r>
              <a:rPr kumimoji="1" lang="en-US" altLang="ko-KR" sz="2400" dirty="0"/>
              <a:t>SIMON</a:t>
            </a:r>
            <a:r>
              <a:rPr kumimoji="1" lang="ko-KR" altLang="en-US" sz="2400" dirty="0"/>
              <a:t>과 </a:t>
            </a:r>
            <a:r>
              <a:rPr kumimoji="1" lang="en-US" altLang="ko-KR" sz="2400" dirty="0"/>
              <a:t>SPECK</a:t>
            </a:r>
            <a:r>
              <a:rPr kumimoji="1" lang="ko-KR" altLang="en-US" sz="2400" dirty="0"/>
              <a:t>의 장점을 결합하여 개발</a:t>
            </a:r>
            <a:endParaRPr kumimoji="1" lang="en-US" altLang="ko-KR" sz="2400" dirty="0"/>
          </a:p>
          <a:p>
            <a:pPr lvl="1">
              <a:lnSpc>
                <a:spcPct val="150000"/>
              </a:lnSpc>
            </a:pPr>
            <a:r>
              <a:rPr kumimoji="1" lang="en-US" altLang="ko-Kore-KR" sz="2000" dirty="0"/>
              <a:t>SIMON</a:t>
            </a:r>
            <a:r>
              <a:rPr kumimoji="1" lang="ko-KR" altLang="en-US" sz="2000" dirty="0"/>
              <a:t>의 라운드 함수를 일부 변형</a:t>
            </a:r>
            <a:endParaRPr kumimoji="1" lang="en-US" altLang="ko-KR" sz="2000" dirty="0"/>
          </a:p>
          <a:p>
            <a:pPr lvl="1">
              <a:lnSpc>
                <a:spcPct val="150000"/>
              </a:lnSpc>
            </a:pPr>
            <a:r>
              <a:rPr kumimoji="1" lang="en-US" altLang="ko-Kore-KR" sz="2000" dirty="0"/>
              <a:t>SPECK</a:t>
            </a:r>
            <a:r>
              <a:rPr kumimoji="1" lang="ko-KR" altLang="en-US" sz="2000" dirty="0"/>
              <a:t>의 키 스케줄링과 유사한 구조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ko-Kore-KR" altLang="en-US" sz="2400" dirty="0"/>
          </a:p>
        </p:txBody>
      </p:sp>
      <p:graphicFrame>
        <p:nvGraphicFramePr>
          <p:cNvPr id="5" name="표 84">
            <a:extLst>
              <a:ext uri="{FF2B5EF4-FFF2-40B4-BE49-F238E27FC236}">
                <a16:creationId xmlns:a16="http://schemas.microsoft.com/office/drawing/2014/main" id="{EDEDFC92-A5DF-2E65-2A3D-2DF5276A2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04466"/>
              </p:ext>
            </p:extLst>
          </p:nvPr>
        </p:nvGraphicFramePr>
        <p:xfrm>
          <a:off x="1299930" y="4755666"/>
          <a:ext cx="41489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681">
                  <a:extLst>
                    <a:ext uri="{9D8B030D-6E8A-4147-A177-3AD203B41FA5}">
                      <a16:colId xmlns:a16="http://schemas.microsoft.com/office/drawing/2014/main" val="93312861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4263004231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785555587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4141808613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635339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Cipher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k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0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SIMECK-32/64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64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16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894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SIMECK-48/96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96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36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24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7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SIMECK-64/128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64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128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32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53134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42A49D9-AAE2-95C3-7BC6-A8271C892DAA}"/>
              </a:ext>
            </a:extLst>
          </p:cNvPr>
          <p:cNvGrpSpPr/>
          <p:nvPr/>
        </p:nvGrpSpPr>
        <p:grpSpPr>
          <a:xfrm>
            <a:off x="7248128" y="3189751"/>
            <a:ext cx="3888432" cy="3357052"/>
            <a:chOff x="7248128" y="3189751"/>
            <a:chExt cx="3888432" cy="33570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3F471-B7C3-B133-B76B-7C9CCB437B66}"/>
                </a:ext>
              </a:extLst>
            </p:cNvPr>
            <p:cNvSpPr txBox="1"/>
            <p:nvPr/>
          </p:nvSpPr>
          <p:spPr>
            <a:xfrm>
              <a:off x="7680176" y="6239026"/>
              <a:ext cx="2375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Round function of SIMECK.</a:t>
              </a:r>
              <a:endParaRPr kumimoji="1" lang="ko-Kore-KR" altLang="en-US" sz="1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3C3BF8-88B3-CDF3-F8F3-D942A1448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8128" y="3189751"/>
              <a:ext cx="3888432" cy="2966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0217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2400" dirty="0"/>
                  <a:t>입력 </a:t>
                </a:r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nonce</a:t>
                </a:r>
                <a:r>
                  <a:rPr kumimoji="1" lang="ko-KR" altLang="en-US" sz="2400" dirty="0"/>
                  <a:t> 값 </a:t>
                </a:r>
                <a:r>
                  <a:rPr kumimoji="1" lang="en-US" altLang="ko-KR" sz="2400" dirty="0"/>
                  <a:t>+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Counter</a:t>
                </a:r>
                <a:r>
                  <a:rPr kumimoji="1" lang="ko-KR" altLang="en-US" sz="2400" dirty="0"/>
                  <a:t> 값</a:t>
                </a:r>
                <a:endParaRPr kumimoji="1" lang="en-US" altLang="ko-KR" sz="24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kumimoji="1" lang="en-US" altLang="ko-KR" sz="2000" dirty="0"/>
                  <a:t>( nonce : </a:t>
                </a:r>
                <a:r>
                  <a:rPr kumimoji="1" lang="ko-KR" altLang="en-US" sz="2000" dirty="0"/>
                  <a:t>고정된 임의의  상수 </a:t>
                </a:r>
                <a:r>
                  <a:rPr kumimoji="1" lang="en-US" altLang="ko-KR" sz="2000" dirty="0"/>
                  <a:t>/</a:t>
                </a:r>
                <a:r>
                  <a:rPr kumimoji="1" lang="ko-KR" altLang="en-US" sz="2000" dirty="0"/>
                  <a:t> </a:t>
                </a:r>
                <a:r>
                  <a:rPr kumimoji="1" lang="en-US" altLang="ko-KR" sz="2000" dirty="0"/>
                  <a:t>Counter :</a:t>
                </a:r>
                <a:r>
                  <a:rPr kumimoji="1" lang="ko-KR" altLang="en-US" sz="2000" dirty="0"/>
                  <a:t> 블록을 암호화 할 때마다 </a:t>
                </a:r>
                <a:r>
                  <a:rPr kumimoji="1" lang="en-US" altLang="ko-KR" sz="2000" dirty="0"/>
                  <a:t>1</a:t>
                </a:r>
                <a:r>
                  <a:rPr kumimoji="1" lang="ko-KR" altLang="en-US" sz="2000" dirty="0"/>
                  <a:t>씩 증가</a:t>
                </a:r>
                <a:r>
                  <a:rPr kumimoji="1" lang="en-US" altLang="ko-KR" sz="2000" dirty="0"/>
                  <a:t>)</a:t>
                </a:r>
                <a:endParaRPr kumimoji="1" lang="en-US" altLang="ko-KR" sz="2400" dirty="0"/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2400" dirty="0"/>
                  <a:t>이렇게 결합된 입력 값을 암호화하여 키 스트림 생성</a:t>
                </a:r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2400" dirty="0"/>
                  <a:t>암호문 </a:t>
                </a:r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생성된 키 스트림 </a:t>
                </a:r>
                <a14:m>
                  <m:oMath xmlns:m="http://schemas.openxmlformats.org/officeDocument/2006/math">
                    <m:r>
                      <a:rPr kumimoji="1" lang="ko-KR" altLang="en-US" sz="2400" i="1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kumimoji="1" lang="ko-KR" altLang="en-US" sz="2400" dirty="0"/>
                  <a:t> </a:t>
                </a:r>
                <a:r>
                  <a:rPr kumimoji="1" lang="ko-KR" altLang="en-US" sz="2400" dirty="0" err="1"/>
                  <a:t>평문</a:t>
                </a:r>
                <a:endParaRPr kumimoji="1" lang="en-US" altLang="ko-KR" sz="2400" dirty="0"/>
              </a:p>
              <a:p>
                <a:pPr lvl="1">
                  <a:lnSpc>
                    <a:spcPct val="150000"/>
                  </a:lnSpc>
                </a:pPr>
                <a:endParaRPr kumimoji="1" lang="en-US" altLang="ko-KR" sz="2000" dirty="0"/>
              </a:p>
              <a:p>
                <a:pPr lvl="1">
                  <a:lnSpc>
                    <a:spcPct val="150000"/>
                  </a:lnSpc>
                </a:pPr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카운터 운용 모드</a:t>
            </a:r>
            <a:endParaRPr kumimoji="1" lang="ko-Kore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601DF13-3A3D-6CB2-5797-E7EB0439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65379"/>
            <a:ext cx="4527438" cy="2644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17C1A2-008F-6759-F1DA-2CC9D19D2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75" y="4160765"/>
            <a:ext cx="4575567" cy="26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RISC-V Processor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오픈</a:t>
            </a:r>
            <a:r>
              <a:rPr kumimoji="1" lang="ko-KR" altLang="en-US" sz="2400" dirty="0"/>
              <a:t> 소스로 제공되는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명령어 셋을 기반으로 한 프로세서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32-bit </a:t>
            </a:r>
            <a:r>
              <a:rPr kumimoji="1" lang="ko-KR" altLang="en-US" sz="2400" dirty="0"/>
              <a:t>프로세서인 </a:t>
            </a:r>
            <a:r>
              <a:rPr kumimoji="1" lang="en-US" altLang="ko-KR" sz="2400" dirty="0"/>
              <a:t>RV32I</a:t>
            </a:r>
            <a:r>
              <a:rPr kumimoji="1" lang="ko-KR" altLang="en-US" sz="2400" dirty="0"/>
              <a:t>에서는 </a:t>
            </a:r>
            <a:r>
              <a:rPr kumimoji="1" lang="en-US" altLang="ko-KR" sz="2400" dirty="0"/>
              <a:t>32</a:t>
            </a:r>
            <a:r>
              <a:rPr kumimoji="1" lang="ko-KR" altLang="en-US" sz="2400" dirty="0"/>
              <a:t>개의 </a:t>
            </a:r>
            <a:r>
              <a:rPr kumimoji="1" lang="en-US" altLang="ko-KR" sz="2400" dirty="0"/>
              <a:t>32-bit</a:t>
            </a:r>
            <a:r>
              <a:rPr kumimoji="1" lang="ko-KR" altLang="en-US" sz="2400" dirty="0"/>
              <a:t> 레지스터 제공 </a:t>
            </a:r>
            <a:endParaRPr kumimoji="1" lang="ko-Kore-KR" altLang="en-US" sz="2400" dirty="0"/>
          </a:p>
          <a:p>
            <a:endParaRPr kumimoji="1" lang="ko-Kore-KR" altLang="en-US" sz="2400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032E726B-0E80-B7E8-667A-BB20BB79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457477"/>
              </p:ext>
            </p:extLst>
          </p:nvPr>
        </p:nvGraphicFramePr>
        <p:xfrm>
          <a:off x="804547" y="3080833"/>
          <a:ext cx="10582906" cy="778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086">
                  <a:extLst>
                    <a:ext uri="{9D8B030D-6E8A-4147-A177-3AD203B41FA5}">
                      <a16:colId xmlns:a16="http://schemas.microsoft.com/office/drawing/2014/main" val="2283867723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1572282902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1294109356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2420488107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336261422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2286724034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1311716345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3511860405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2169506032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1323075361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2944001831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3835396520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3077738104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1863908892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1909876542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4272639086"/>
                    </a:ext>
                  </a:extLst>
                </a:gridCol>
              </a:tblGrid>
              <a:tr h="3894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X0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X1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X2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X3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X4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X5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X6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X7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X8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X9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X10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X11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X12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X13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X14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X15</a:t>
                      </a:r>
                      <a:endParaRPr lang="ko-Kore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137731"/>
                  </a:ext>
                </a:extLst>
              </a:tr>
              <a:tr h="3894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ZERO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RA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SP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GP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TP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T0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T1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T2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S0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S1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A0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A1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A2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A3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A4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A5</a:t>
                      </a:r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87224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5327AF-DED7-3164-DE78-9380063EC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171971"/>
              </p:ext>
            </p:extLst>
          </p:nvPr>
        </p:nvGraphicFramePr>
        <p:xfrm>
          <a:off x="804547" y="3853958"/>
          <a:ext cx="10582906" cy="778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086">
                  <a:extLst>
                    <a:ext uri="{9D8B030D-6E8A-4147-A177-3AD203B41FA5}">
                      <a16:colId xmlns:a16="http://schemas.microsoft.com/office/drawing/2014/main" val="3938599079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3060173950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2935248422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2202840462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3752254313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1302307474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1534353211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2108405770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2712085777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955540249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1022659940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2790195932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3797242563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2487490881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3527087569"/>
                    </a:ext>
                  </a:extLst>
                </a:gridCol>
                <a:gridCol w="659988">
                  <a:extLst>
                    <a:ext uri="{9D8B030D-6E8A-4147-A177-3AD203B41FA5}">
                      <a16:colId xmlns:a16="http://schemas.microsoft.com/office/drawing/2014/main" val="817403220"/>
                    </a:ext>
                  </a:extLst>
                </a:gridCol>
              </a:tblGrid>
              <a:tr h="3894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X16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X17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X18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X19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X20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X21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X22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X23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X24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X25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X26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X27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X28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X29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X30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X31</a:t>
                      </a:r>
                      <a:endParaRPr lang="ko-Kore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846654"/>
                  </a:ext>
                </a:extLst>
              </a:tr>
              <a:tr h="3894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A6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A7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S2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S3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S4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S5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S6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S7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S8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S9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S10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S11</a:t>
                      </a:r>
                      <a:endParaRPr lang="ko-Kore-KR" altLang="en-US" sz="1400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T3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T4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T5</a:t>
                      </a:r>
                      <a:endParaRPr lang="ko-Kore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T6</a:t>
                      </a:r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4162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E967E9-405C-B7ED-5339-B781C6349F74}"/>
              </a:ext>
            </a:extLst>
          </p:cNvPr>
          <p:cNvSpPr txBox="1"/>
          <p:nvPr/>
        </p:nvSpPr>
        <p:spPr>
          <a:xfrm>
            <a:off x="804547" y="4888935"/>
            <a:ext cx="28646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RA : Return Address Register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SP </a:t>
            </a:r>
            <a:r>
              <a:rPr kumimoji="1" lang="en-US" altLang="ko-KR" sz="1600" dirty="0"/>
              <a:t>: </a:t>
            </a:r>
            <a:r>
              <a:rPr kumimoji="1" lang="en-US" altLang="ko-Kore-KR" sz="1600" dirty="0"/>
              <a:t>Stack Pointer Register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GP : Global Pointer Register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TP  : Tread Pointer Register</a:t>
            </a:r>
            <a:endParaRPr kumimoji="1" lang="ko-Kore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15E99-394B-0324-570C-4EB605821046}"/>
              </a:ext>
            </a:extLst>
          </p:cNvPr>
          <p:cNvSpPr txBox="1"/>
          <p:nvPr/>
        </p:nvSpPr>
        <p:spPr>
          <a:xfrm>
            <a:off x="6257914" y="5134119"/>
            <a:ext cx="44260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T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T6 : </a:t>
            </a:r>
            <a:r>
              <a:rPr lang="en" altLang="ko-Kore-KR" sz="1600" dirty="0"/>
              <a:t>temporal registers 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S0</a:t>
            </a:r>
            <a:r>
              <a:rPr kumimoji="1" lang="ko-KR" altLang="en-US" sz="1600" dirty="0"/>
              <a:t> </a:t>
            </a:r>
            <a:r>
              <a:rPr kumimoji="1" lang="en-US" altLang="ko-Kore-KR" sz="1600" dirty="0"/>
              <a:t>~</a:t>
            </a:r>
            <a:r>
              <a:rPr kumimoji="1" lang="en-US" altLang="ko-KR" sz="1600" dirty="0"/>
              <a:t> </a:t>
            </a:r>
            <a:r>
              <a:rPr kumimoji="1" lang="en-US" altLang="ko-Kore-KR" sz="1600" dirty="0"/>
              <a:t>S11 : saved registers(call</a:t>
            </a:r>
            <a:r>
              <a:rPr kumimoji="1" lang="en-US" altLang="ko-KR" sz="1600" dirty="0"/>
              <a:t>ee </a:t>
            </a:r>
            <a:r>
              <a:rPr kumimoji="1" lang="en-US" altLang="ko-Kore-KR" sz="1600" dirty="0"/>
              <a:t>saved)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A0</a:t>
            </a:r>
            <a:r>
              <a:rPr kumimoji="1" lang="ko-KR" altLang="en-US" sz="1600" dirty="0"/>
              <a:t> </a:t>
            </a:r>
            <a:r>
              <a:rPr kumimoji="1" lang="en-US" altLang="ko-Kore-KR" sz="1600" dirty="0"/>
              <a:t>~</a:t>
            </a:r>
            <a:r>
              <a:rPr kumimoji="1" lang="ko-KR" altLang="en-US" sz="1600" dirty="0"/>
              <a:t> </a:t>
            </a:r>
            <a:r>
              <a:rPr kumimoji="1" lang="en-US" altLang="ko-Kore-KR" sz="1600" dirty="0"/>
              <a:t>A7 : </a:t>
            </a:r>
            <a:r>
              <a:rPr lang="en" altLang="ko-Kore-KR" sz="1600" dirty="0"/>
              <a:t>function arguments and return value </a:t>
            </a:r>
          </a:p>
        </p:txBody>
      </p:sp>
    </p:spTree>
    <p:extLst>
      <p:ext uri="{BB962C8B-B14F-4D97-AF65-F5344CB8AC3E}">
        <p14:creationId xmlns:p14="http://schemas.microsoft.com/office/powerpoint/2010/main" val="334260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구현 기법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2400" dirty="0"/>
              <a:t>고정된 </a:t>
            </a:r>
            <a:r>
              <a:rPr kumimoji="1" lang="en-US" altLang="ko-KR" sz="2400" dirty="0"/>
              <a:t>nonce</a:t>
            </a:r>
            <a:r>
              <a:rPr kumimoji="1" lang="ko-KR" altLang="en-US" sz="2400" dirty="0"/>
              <a:t> 블록이 카운터 블록에 영향을 받기 전까지 해당되는 연산에 대해  사전 연산 가능 </a:t>
            </a:r>
            <a:endParaRPr kumimoji="1" lang="en-US" altLang="ko-KR" sz="2400" dirty="0"/>
          </a:p>
          <a:p>
            <a:pPr>
              <a:lnSpc>
                <a:spcPct val="160000"/>
              </a:lnSpc>
            </a:pPr>
            <a:r>
              <a:rPr kumimoji="1" lang="ko-KR" altLang="en-US" sz="2400" dirty="0"/>
              <a:t>카운터 블록에 영향을 받기 전 </a:t>
            </a:r>
            <a:r>
              <a:rPr kumimoji="1" lang="en-US" altLang="ko-KR" sz="2400" b="1" dirty="0"/>
              <a:t>1</a:t>
            </a:r>
            <a:r>
              <a:rPr kumimoji="1" lang="ko-KR" altLang="en-US" sz="2400" b="1" dirty="0"/>
              <a:t>라운드 일부만 사전 연산 가능</a:t>
            </a:r>
            <a:endParaRPr kumimoji="1" lang="en-US" altLang="ko-KR" sz="2400" dirty="0"/>
          </a:p>
          <a:p>
            <a:pPr>
              <a:lnSpc>
                <a:spcPct val="160000"/>
              </a:lnSpc>
            </a:pPr>
            <a:r>
              <a:rPr kumimoji="1" lang="ko-KR" altLang="en-US" sz="2400" dirty="0"/>
              <a:t>왼쪽 블록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nonce,</a:t>
            </a:r>
            <a:r>
              <a:rPr kumimoji="1" lang="ko-KR" altLang="en-US" sz="2400" dirty="0"/>
              <a:t> 오른쪽  블록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카운터</a:t>
            </a:r>
            <a:endParaRPr kumimoji="1" lang="en-US" altLang="ko-KR" sz="2400" dirty="0"/>
          </a:p>
          <a:p>
            <a:pPr lvl="1">
              <a:lnSpc>
                <a:spcPct val="160000"/>
              </a:lnSpc>
            </a:pPr>
            <a:r>
              <a:rPr kumimoji="1" lang="ko-KR" altLang="en-US" sz="2000" dirty="0"/>
              <a:t>일반적인 카운터 값 </a:t>
            </a:r>
            <a:r>
              <a:rPr kumimoji="1" lang="en-US" altLang="ko-KR" sz="2000" dirty="0"/>
              <a:t>32-bit</a:t>
            </a:r>
          </a:p>
          <a:p>
            <a:pPr lvl="1">
              <a:lnSpc>
                <a:spcPct val="160000"/>
              </a:lnSpc>
            </a:pPr>
            <a:r>
              <a:rPr kumimoji="1" lang="en-US" altLang="ko-KR" sz="2000" dirty="0"/>
              <a:t>SIMECK-32/64</a:t>
            </a:r>
            <a:r>
              <a:rPr kumimoji="1" lang="ko-KR" altLang="en-US" sz="2000" dirty="0"/>
              <a:t>의 경우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카운터 값으로 </a:t>
            </a:r>
            <a:r>
              <a:rPr kumimoji="1" lang="en-US" altLang="ko-KR" sz="2000" dirty="0"/>
              <a:t>16-bit </a:t>
            </a:r>
            <a:r>
              <a:rPr kumimoji="1" lang="ko-KR" altLang="en-US" sz="2000" dirty="0"/>
              <a:t>사용</a:t>
            </a:r>
            <a:endParaRPr kumimoji="1" lang="en-US" altLang="ko-KR" sz="2000" dirty="0"/>
          </a:p>
          <a:p>
            <a:pPr lvl="1">
              <a:lnSpc>
                <a:spcPct val="160000"/>
              </a:lnSpc>
            </a:pPr>
            <a:r>
              <a:rPr kumimoji="1" lang="en-US" altLang="ko-KR" sz="2000" dirty="0"/>
              <a:t>SIMECK-64/128</a:t>
            </a:r>
            <a:r>
              <a:rPr kumimoji="1" lang="ko-KR" altLang="en-US" sz="2000" dirty="0"/>
              <a:t>의 경우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카운터 값으로 </a:t>
            </a:r>
            <a:r>
              <a:rPr kumimoji="1" lang="en-US" altLang="ko-KR" sz="2000" dirty="0"/>
              <a:t>32-bit </a:t>
            </a:r>
            <a:r>
              <a:rPr kumimoji="1" lang="ko-KR" altLang="en-US" sz="2000" dirty="0"/>
              <a:t>사용</a:t>
            </a:r>
            <a:endParaRPr kumimoji="1" lang="en-US" altLang="ko-KR" sz="2000" dirty="0"/>
          </a:p>
          <a:p>
            <a:pPr lvl="1">
              <a:lnSpc>
                <a:spcPct val="160000"/>
              </a:lnSpc>
            </a:pPr>
            <a:endParaRPr kumimoji="1" lang="en-US" altLang="ko-KR" sz="2000" dirty="0"/>
          </a:p>
          <a:p>
            <a:pPr>
              <a:lnSpc>
                <a:spcPct val="160000"/>
              </a:lnSpc>
            </a:pPr>
            <a:endParaRPr kumimoji="1"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52E709-6906-261C-C1B6-7B6AE2970141}"/>
              </a:ext>
            </a:extLst>
          </p:cNvPr>
          <p:cNvGrpSpPr/>
          <p:nvPr/>
        </p:nvGrpSpPr>
        <p:grpSpPr>
          <a:xfrm>
            <a:off x="7927387" y="3550348"/>
            <a:ext cx="3122686" cy="3001137"/>
            <a:chOff x="1055440" y="1880838"/>
            <a:chExt cx="4047246" cy="3183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13B80AB-2284-D623-5DA9-D5733E98D967}"/>
                    </a:ext>
                  </a:extLst>
                </p:cNvPr>
                <p:cNvSpPr txBox="1"/>
                <p:nvPr/>
              </p:nvSpPr>
              <p:spPr>
                <a:xfrm>
                  <a:off x="1055440" y="1880838"/>
                  <a:ext cx="86381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13B80AB-2284-D623-5DA9-D5733E98D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440" y="1880838"/>
                  <a:ext cx="86381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0D735B4-DA48-25C0-28A9-62B5BDF8DD13}"/>
                    </a:ext>
                  </a:extLst>
                </p:cNvPr>
                <p:cNvSpPr txBox="1"/>
                <p:nvPr/>
              </p:nvSpPr>
              <p:spPr>
                <a:xfrm>
                  <a:off x="3879784" y="1880838"/>
                  <a:ext cx="86381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0D735B4-DA48-25C0-28A9-62B5BDF8D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784" y="1880838"/>
                  <a:ext cx="86381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BF9F766-3BE6-C5F4-303B-00E6AFEC6D03}"/>
                    </a:ext>
                  </a:extLst>
                </p:cNvPr>
                <p:cNvSpPr txBox="1"/>
                <p:nvPr/>
              </p:nvSpPr>
              <p:spPr>
                <a:xfrm>
                  <a:off x="1073397" y="4673465"/>
                  <a:ext cx="86381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BF9F766-3BE6-C5F4-303B-00E6AFEC6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397" y="4673465"/>
                  <a:ext cx="86381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AC9D6DF-9F6D-35D2-700D-37698B3D64F2}"/>
                    </a:ext>
                  </a:extLst>
                </p:cNvPr>
                <p:cNvSpPr txBox="1"/>
                <p:nvPr/>
              </p:nvSpPr>
              <p:spPr>
                <a:xfrm>
                  <a:off x="3879254" y="4695258"/>
                  <a:ext cx="86381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AC9D6DF-9F6D-35D2-700D-37698B3D6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254" y="4695258"/>
                  <a:ext cx="86381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498001-5F91-25D7-17D1-B84656779869}"/>
                    </a:ext>
                  </a:extLst>
                </p:cNvPr>
                <p:cNvSpPr txBox="1"/>
                <p:nvPr/>
              </p:nvSpPr>
              <p:spPr>
                <a:xfrm>
                  <a:off x="2035703" y="2658664"/>
                  <a:ext cx="863817" cy="3077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𝑅𝑂𝐿</m:t>
                            </m:r>
                          </m:e>
                          <m:sub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498001-5F91-25D7-17D1-B84656779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703" y="2658664"/>
                  <a:ext cx="86381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E48657-8AFD-6F48-7494-858B233AEAEA}"/>
                    </a:ext>
                  </a:extLst>
                </p:cNvPr>
                <p:cNvSpPr txBox="1"/>
                <p:nvPr/>
              </p:nvSpPr>
              <p:spPr>
                <a:xfrm>
                  <a:off x="2035703" y="3171756"/>
                  <a:ext cx="863817" cy="3077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𝑅𝑂𝐿</m:t>
                            </m:r>
                          </m:e>
                          <m:sub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E48657-8AFD-6F48-7494-858B233AE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703" y="3171756"/>
                  <a:ext cx="86381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B34B7D-9373-D8DA-0338-0819E8A15F85}"/>
                    </a:ext>
                  </a:extLst>
                </p:cNvPr>
                <p:cNvSpPr txBox="1"/>
                <p:nvPr/>
              </p:nvSpPr>
              <p:spPr>
                <a:xfrm>
                  <a:off x="3879254" y="2407590"/>
                  <a:ext cx="86381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kumimoji="1" lang="ko-Kore-KR" alt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B34B7D-9373-D8DA-0338-0819E8A15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254" y="2407590"/>
                  <a:ext cx="86381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CA20F13-5865-D786-F615-04F61A8893CE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4311692" y="2250170"/>
              <a:ext cx="1" cy="2509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736913D-904E-ABF9-8B60-E03F687DB711}"/>
                </a:ext>
              </a:extLst>
            </p:cNvPr>
            <p:cNvCxnSpPr>
              <a:cxnSpLocks/>
            </p:cNvCxnSpPr>
            <p:nvPr/>
          </p:nvCxnSpPr>
          <p:spPr>
            <a:xfrm>
              <a:off x="4307378" y="2692425"/>
              <a:ext cx="0" cy="1141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7E99FD2-8FCF-8190-144E-A2DDBD784AE0}"/>
                    </a:ext>
                  </a:extLst>
                </p:cNvPr>
                <p:cNvSpPr txBox="1"/>
                <p:nvPr/>
              </p:nvSpPr>
              <p:spPr>
                <a:xfrm>
                  <a:off x="3886005" y="3713051"/>
                  <a:ext cx="86381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kumimoji="1" lang="ko-Kore-KR" alt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7E99FD2-8FCF-8190-144E-A2DDBD784A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005" y="3713051"/>
                  <a:ext cx="86381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9F88F5E-B1F3-5F2B-09CA-014CA0A1389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1485432" y="2250170"/>
              <a:ext cx="1917" cy="186304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FA04206-608F-3074-E3EB-24AA635A7987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486291" y="2812553"/>
              <a:ext cx="5494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6FA06C-DE25-6E78-0915-7ECFD19FAFD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486291" y="3325645"/>
              <a:ext cx="5494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A7077F4-96A5-3214-1A77-3CED19177B74}"/>
                </a:ext>
              </a:extLst>
            </p:cNvPr>
            <p:cNvCxnSpPr>
              <a:cxnSpLocks/>
            </p:cNvCxnSpPr>
            <p:nvPr/>
          </p:nvCxnSpPr>
          <p:spPr>
            <a:xfrm>
              <a:off x="1482707" y="4111081"/>
              <a:ext cx="2824344" cy="34082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18E2A84-6023-9578-19FD-B72C212DE9C7}"/>
                </a:ext>
              </a:extLst>
            </p:cNvPr>
            <p:cNvCxnSpPr>
              <a:cxnSpLocks/>
            </p:cNvCxnSpPr>
            <p:nvPr/>
          </p:nvCxnSpPr>
          <p:spPr>
            <a:xfrm>
              <a:off x="4309696" y="3999686"/>
              <a:ext cx="0" cy="1456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232A4BAF-3A8D-562A-F6FA-BF72091E1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0817" y="4139670"/>
              <a:ext cx="2825401" cy="2494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633BEDB-44F5-13C2-AAAE-0AF2837DF461}"/>
                </a:ext>
              </a:extLst>
            </p:cNvPr>
            <p:cNvCxnSpPr>
              <a:cxnSpLocks/>
            </p:cNvCxnSpPr>
            <p:nvPr/>
          </p:nvCxnSpPr>
          <p:spPr>
            <a:xfrm>
              <a:off x="1496051" y="4389150"/>
              <a:ext cx="1" cy="3761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108C65-70CF-00EA-B654-F1EE35FDD94F}"/>
                </a:ext>
              </a:extLst>
            </p:cNvPr>
            <p:cNvCxnSpPr>
              <a:cxnSpLocks/>
            </p:cNvCxnSpPr>
            <p:nvPr/>
          </p:nvCxnSpPr>
          <p:spPr>
            <a:xfrm>
              <a:off x="4297672" y="4439212"/>
              <a:ext cx="1" cy="3354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10B2067-89D4-FF40-EE8C-67C8128F6135}"/>
                </a:ext>
              </a:extLst>
            </p:cNvPr>
            <p:cNvCxnSpPr>
              <a:cxnSpLocks/>
            </p:cNvCxnSpPr>
            <p:nvPr/>
          </p:nvCxnSpPr>
          <p:spPr>
            <a:xfrm>
              <a:off x="2899256" y="3347267"/>
              <a:ext cx="9867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C31893-49FD-6AB4-D523-C0D3E5786FA3}"/>
                    </a:ext>
                  </a:extLst>
                </p:cNvPr>
                <p:cNvSpPr txBox="1"/>
                <p:nvPr/>
              </p:nvSpPr>
              <p:spPr>
                <a:xfrm>
                  <a:off x="3672340" y="2400552"/>
                  <a:ext cx="25033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kumimoji="1" lang="ko-Kore-KR" altLang="en-US" sz="2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C31893-49FD-6AB4-D523-C0D3E5786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340" y="2400552"/>
                  <a:ext cx="25033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000" r="-65000"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4684317-4888-B02E-DCFE-630E35151B03}"/>
                    </a:ext>
                  </a:extLst>
                </p:cNvPr>
                <p:cNvSpPr txBox="1"/>
                <p:nvPr/>
              </p:nvSpPr>
              <p:spPr>
                <a:xfrm>
                  <a:off x="3232559" y="2402818"/>
                  <a:ext cx="309723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&amp;</m:t>
                        </m:r>
                      </m:oMath>
                    </m:oMathPara>
                  </a14:m>
                  <a:endParaRPr kumimoji="1" lang="ko-Kore-KR" alt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4684317-4888-B02E-DCFE-630E35151B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559" y="2402818"/>
                  <a:ext cx="309723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1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7629773-E76C-F1C9-106A-26806F1CF100}"/>
                </a:ext>
              </a:extLst>
            </p:cNvPr>
            <p:cNvCxnSpPr>
              <a:cxnSpLocks/>
            </p:cNvCxnSpPr>
            <p:nvPr/>
          </p:nvCxnSpPr>
          <p:spPr>
            <a:xfrm>
              <a:off x="1486291" y="2430474"/>
              <a:ext cx="14127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20B5978-C353-87F9-E944-C95363DDAC27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899520" y="2647934"/>
              <a:ext cx="428734" cy="1646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27F9D47-C3EC-61E4-5420-7DCA4D38074D}"/>
                </a:ext>
              </a:extLst>
            </p:cNvPr>
            <p:cNvCxnSpPr>
              <a:cxnSpLocks/>
            </p:cNvCxnSpPr>
            <p:nvPr/>
          </p:nvCxnSpPr>
          <p:spPr>
            <a:xfrm>
              <a:off x="2891998" y="2431029"/>
              <a:ext cx="433809" cy="1255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44EB1EA-1C7F-769A-61AC-6770145AFA3A}"/>
                </a:ext>
              </a:extLst>
            </p:cNvPr>
            <p:cNvCxnSpPr>
              <a:cxnSpLocks/>
            </p:cNvCxnSpPr>
            <p:nvPr/>
          </p:nvCxnSpPr>
          <p:spPr>
            <a:xfrm>
              <a:off x="3483837" y="2597017"/>
              <a:ext cx="303833" cy="106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870FF8A-C63D-E69A-0EE3-6F61B3C7FED4}"/>
                </a:ext>
              </a:extLst>
            </p:cNvPr>
            <p:cNvCxnSpPr>
              <a:cxnSpLocks/>
            </p:cNvCxnSpPr>
            <p:nvPr/>
          </p:nvCxnSpPr>
          <p:spPr>
            <a:xfrm>
              <a:off x="4434944" y="3904961"/>
              <a:ext cx="6677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357CCF20-F716-E7B9-BD4A-820F7F3CD15E}"/>
                </a:ext>
              </a:extLst>
            </p:cNvPr>
            <p:cNvCxnSpPr>
              <a:cxnSpLocks/>
            </p:cNvCxnSpPr>
            <p:nvPr/>
          </p:nvCxnSpPr>
          <p:spPr>
            <a:xfrm>
              <a:off x="3878644" y="2690999"/>
              <a:ext cx="7361" cy="66330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8CDCE4F-2F43-169A-78C9-D62D3610BBD8}"/>
                </a:ext>
              </a:extLst>
            </p:cNvPr>
            <p:cNvCxnSpPr>
              <a:cxnSpLocks/>
            </p:cNvCxnSpPr>
            <p:nvPr/>
          </p:nvCxnSpPr>
          <p:spPr>
            <a:xfrm>
              <a:off x="3970199" y="2602355"/>
              <a:ext cx="241782" cy="9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EFF8C9-074E-A1F2-7F3A-5B5D0B062F68}"/>
                </a:ext>
              </a:extLst>
            </p:cNvPr>
            <p:cNvSpPr/>
            <p:nvPr/>
          </p:nvSpPr>
          <p:spPr>
            <a:xfrm>
              <a:off x="1415143" y="2380194"/>
              <a:ext cx="2675947" cy="11481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818AE3D8-CD2C-7423-E6F4-41D98FFED0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6645" y="1666722"/>
            <a:ext cx="2445569" cy="188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0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구현 기법</a:t>
            </a:r>
            <a:r>
              <a:rPr kumimoji="1" lang="en-US" altLang="ko-KR" dirty="0"/>
              <a:t>-SIMECK-32/64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/>
              <a:t>단일 </a:t>
            </a:r>
            <a:r>
              <a:rPr kumimoji="1" lang="ko-KR" altLang="en-US" sz="2400" dirty="0" err="1"/>
              <a:t>평문</a:t>
            </a:r>
            <a:r>
              <a:rPr kumimoji="1" lang="en-US" altLang="ko-KR" sz="2400" dirty="0"/>
              <a:t>  &amp; 2</a:t>
            </a:r>
            <a:r>
              <a:rPr kumimoji="1" lang="ko-KR" altLang="en-US" sz="2400" dirty="0"/>
              <a:t>개의 </a:t>
            </a:r>
            <a:r>
              <a:rPr kumimoji="1" lang="ko-KR" altLang="en-US" sz="2400" dirty="0" err="1"/>
              <a:t>평문</a:t>
            </a:r>
            <a:r>
              <a:rPr kumimoji="1" lang="ko-KR" altLang="en-US" sz="2400" dirty="0"/>
              <a:t> 병렬 구현</a:t>
            </a:r>
            <a:endParaRPr kumimoji="1" lang="en-US" altLang="ko-KR" sz="2400" dirty="0"/>
          </a:p>
          <a:p>
            <a:pPr lvl="1">
              <a:lnSpc>
                <a:spcPct val="150000"/>
              </a:lnSpc>
            </a:pPr>
            <a:r>
              <a:rPr kumimoji="1" lang="en-US" altLang="ko-Kore-KR" sz="2000" dirty="0"/>
              <a:t>3</a:t>
            </a:r>
            <a:r>
              <a:rPr kumimoji="1" lang="ko-KR" altLang="en-US" sz="2000" dirty="0"/>
              <a:t>번의 </a:t>
            </a:r>
            <a:r>
              <a:rPr kumimoji="1" lang="en-US" altLang="ko-KR" sz="2000" dirty="0"/>
              <a:t>XOR</a:t>
            </a:r>
            <a:r>
              <a:rPr kumimoji="1" lang="ko-KR" altLang="en-US" sz="2000" dirty="0"/>
              <a:t> 연산 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4</a:t>
            </a:r>
            <a:r>
              <a:rPr kumimoji="1" lang="ko-KR" altLang="en-US" sz="2000" dirty="0"/>
              <a:t>번의 </a:t>
            </a:r>
            <a:r>
              <a:rPr kumimoji="1" lang="ko-KR" altLang="en-US" sz="2000" dirty="0" err="1"/>
              <a:t>쉬프트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번의 </a:t>
            </a:r>
            <a:r>
              <a:rPr kumimoji="1" lang="en-US" altLang="ko-KR" sz="2000" dirty="0"/>
              <a:t>AND</a:t>
            </a:r>
            <a:r>
              <a:rPr kumimoji="1" lang="ko-KR" altLang="en-US" sz="2000" dirty="0"/>
              <a:t> 연산 생략</a:t>
            </a:r>
            <a:endParaRPr kumimoji="1" lang="en-US" altLang="ko-KR" sz="2000" dirty="0"/>
          </a:p>
          <a:p>
            <a:pPr lvl="1">
              <a:lnSpc>
                <a:spcPct val="150000"/>
              </a:lnSpc>
            </a:pP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ko-KR" altLang="en-US" sz="2400" dirty="0"/>
              <a:t>암호화 시작 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레지스터 내부 정렬 진행</a:t>
            </a:r>
            <a:endParaRPr kumimoji="1" lang="en-US" altLang="ko-KR" sz="2400" dirty="0"/>
          </a:p>
          <a:p>
            <a:pPr lvl="1">
              <a:lnSpc>
                <a:spcPct val="150000"/>
              </a:lnSpc>
            </a:pPr>
            <a:r>
              <a:rPr kumimoji="1" lang="ko-KR" altLang="en-US" sz="2000" dirty="0"/>
              <a:t>서로 다른 두 개의 </a:t>
            </a:r>
            <a:r>
              <a:rPr kumimoji="1" lang="ko-KR" altLang="en-US" sz="2000" dirty="0" err="1"/>
              <a:t>평문을</a:t>
            </a:r>
            <a:r>
              <a:rPr kumimoji="1" lang="ko-KR" altLang="en-US" sz="2000" dirty="0"/>
              <a:t> 통해 연속 정렬</a:t>
            </a:r>
            <a:endParaRPr kumimoji="1" lang="en-US" altLang="ko-KR" sz="20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9D1CAC-FFAD-3792-B448-19C7BE5007C6}"/>
              </a:ext>
            </a:extLst>
          </p:cNvPr>
          <p:cNvGrpSpPr/>
          <p:nvPr/>
        </p:nvGrpSpPr>
        <p:grpSpPr>
          <a:xfrm>
            <a:off x="0" y="4959593"/>
            <a:ext cx="7963406" cy="748800"/>
            <a:chOff x="1506785" y="2255530"/>
            <a:chExt cx="9225758" cy="74698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35C93DB-BEF3-D782-D9B6-F8C15494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6383" y="2255530"/>
              <a:ext cx="7536160" cy="74698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1171EB-CA31-AC9D-DDD4-7E67402441FA}"/>
                </a:ext>
              </a:extLst>
            </p:cNvPr>
            <p:cNvSpPr txBox="1"/>
            <p:nvPr/>
          </p:nvSpPr>
          <p:spPr>
            <a:xfrm>
              <a:off x="1506785" y="2436369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S</a:t>
              </a:r>
              <a:r>
                <a:rPr kumimoji="1" lang="en-US" altLang="ko-KR" dirty="0"/>
                <a:t>IMECK-32/64</a:t>
              </a:r>
              <a:endParaRPr kumimoji="1" lang="ko-Kore-KR" altLang="en-US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5464F9F-68BA-E95F-40C0-3E9AD76B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524" y="2019646"/>
            <a:ext cx="3590556" cy="28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3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텍스트 개체 틀 2">
            <a:extLst>
              <a:ext uri="{FF2B5EF4-FFF2-40B4-BE49-F238E27FC236}">
                <a16:creationId xmlns:a16="http://schemas.microsoft.com/office/drawing/2014/main" id="{845DAEEE-D4A9-F6FB-614F-0318E2C7E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로테이션 연산</a:t>
            </a:r>
            <a:endParaRPr kumimoji="1" lang="en-US" altLang="ko-Kore-KR" dirty="0"/>
          </a:p>
          <a:p>
            <a:endParaRPr kumimoji="1" lang="en-US" altLang="ko-Kore-KR" sz="2400" dirty="0"/>
          </a:p>
          <a:p>
            <a:endParaRPr kumimoji="1" lang="en-US" altLang="ko-Kore-KR" sz="2400" dirty="0"/>
          </a:p>
          <a:p>
            <a:endParaRPr kumimoji="1" lang="en-US" altLang="ko-Kore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구현 기법</a:t>
            </a:r>
            <a:r>
              <a:rPr kumimoji="1" lang="en-US" altLang="ko-KR" dirty="0"/>
              <a:t>-SIMECK-32/64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AC24B-D649-6073-3037-D8D2D5BE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01" y="1605357"/>
            <a:ext cx="9474398" cy="49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구현 기법</a:t>
            </a:r>
            <a:r>
              <a:rPr kumimoji="1" lang="en-US" altLang="ko-KR" dirty="0"/>
              <a:t>-SIMECK-64/128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/>
              <a:t>단일 </a:t>
            </a:r>
            <a:r>
              <a:rPr kumimoji="1" lang="ko-KR" altLang="en-US" sz="2400" dirty="0" err="1"/>
              <a:t>평문</a:t>
            </a:r>
            <a:r>
              <a:rPr kumimoji="1" lang="ko-KR" altLang="en-US" sz="2400" dirty="0"/>
              <a:t> 구현의 사전 연산을 통한 생략</a:t>
            </a:r>
            <a:endParaRPr kumimoji="1" lang="en-US" altLang="ko-KR" sz="2400" dirty="0"/>
          </a:p>
          <a:p>
            <a:pPr lvl="1">
              <a:lnSpc>
                <a:spcPct val="150000"/>
              </a:lnSpc>
            </a:pPr>
            <a:r>
              <a:rPr kumimoji="1" lang="en-US" altLang="ko-Kore-KR" sz="2000" dirty="0"/>
              <a:t>3</a:t>
            </a:r>
            <a:r>
              <a:rPr kumimoji="1" lang="ko-KR" altLang="en-US" sz="2000" dirty="0"/>
              <a:t>번의 </a:t>
            </a:r>
            <a:r>
              <a:rPr kumimoji="1" lang="en-US" altLang="ko-KR" sz="2000" dirty="0"/>
              <a:t>XOR</a:t>
            </a:r>
            <a:r>
              <a:rPr kumimoji="1" lang="ko-KR" altLang="en-US" sz="2000" dirty="0"/>
              <a:t> 연산 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4</a:t>
            </a:r>
            <a:r>
              <a:rPr kumimoji="1" lang="ko-KR" altLang="en-US" sz="2000" dirty="0"/>
              <a:t>번의 </a:t>
            </a:r>
            <a:r>
              <a:rPr kumimoji="1" lang="ko-KR" altLang="en-US" sz="2000" dirty="0" err="1"/>
              <a:t>쉬프트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번의 </a:t>
            </a:r>
            <a:r>
              <a:rPr kumimoji="1" lang="en-US" altLang="ko-KR" sz="2000" dirty="0"/>
              <a:t>AND</a:t>
            </a:r>
            <a:r>
              <a:rPr kumimoji="1" lang="ko-KR" altLang="en-US" sz="2000" dirty="0"/>
              <a:t> 연산 생략</a:t>
            </a:r>
            <a:endParaRPr kumimoji="1" lang="en-US" altLang="ko-KR" sz="2000" dirty="0"/>
          </a:p>
          <a:p>
            <a:pPr lvl="1">
              <a:lnSpc>
                <a:spcPct val="150000"/>
              </a:lnSpc>
            </a:pP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en-US" altLang="ko-Kore-KR" sz="2400" dirty="0"/>
              <a:t>2</a:t>
            </a:r>
            <a:r>
              <a:rPr kumimoji="1" lang="ko-Kore-KR" altLang="en-US" sz="2400" dirty="0"/>
              <a:t>개의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평문</a:t>
            </a:r>
            <a:r>
              <a:rPr kumimoji="1" lang="ko-KR" altLang="en-US" sz="2400" dirty="0"/>
              <a:t> 병렬 구현의 사전 연산을 통한 생략</a:t>
            </a:r>
            <a:endParaRPr kumimoji="1" lang="en-US" altLang="ko-KR" sz="2400" dirty="0"/>
          </a:p>
          <a:p>
            <a:pPr lvl="1">
              <a:lnSpc>
                <a:spcPct val="150000"/>
              </a:lnSpc>
            </a:pPr>
            <a:r>
              <a:rPr kumimoji="1" lang="en-US" altLang="ko-KR" sz="2000" dirty="0"/>
              <a:t>6</a:t>
            </a:r>
            <a:r>
              <a:rPr kumimoji="1" lang="ko-KR" altLang="en-US" sz="2000" dirty="0"/>
              <a:t>번의 </a:t>
            </a:r>
            <a:r>
              <a:rPr kumimoji="1" lang="en-US" altLang="ko-KR" sz="2000" dirty="0"/>
              <a:t>XOR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8</a:t>
            </a:r>
            <a:r>
              <a:rPr kumimoji="1" lang="ko-KR" altLang="en-US" sz="2000" dirty="0"/>
              <a:t>번의 </a:t>
            </a:r>
            <a:r>
              <a:rPr kumimoji="1" lang="ko-KR" altLang="en-US" sz="2000" dirty="0" err="1"/>
              <a:t>쉬프트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번의 </a:t>
            </a:r>
            <a:r>
              <a:rPr kumimoji="1" lang="en-US" altLang="ko-KR" sz="2000" dirty="0"/>
              <a:t>AND</a:t>
            </a:r>
            <a:r>
              <a:rPr kumimoji="1" lang="ko-KR" altLang="en-US" sz="2000" dirty="0"/>
              <a:t> 연산 생략</a:t>
            </a:r>
            <a:endParaRPr kumimoji="1" lang="ko-Kore-KR" altLang="en-US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3AC112-D503-3437-F788-12F82451DE79}"/>
              </a:ext>
            </a:extLst>
          </p:cNvPr>
          <p:cNvGrpSpPr/>
          <p:nvPr/>
        </p:nvGrpSpPr>
        <p:grpSpPr>
          <a:xfrm>
            <a:off x="0" y="4311611"/>
            <a:ext cx="9273086" cy="2338642"/>
            <a:chOff x="1459457" y="3857862"/>
            <a:chExt cx="9273086" cy="23386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28BE3D-0011-FEE5-3BC9-BAB3F40E9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6383" y="3857862"/>
              <a:ext cx="7536160" cy="23386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4AC333-C1B8-86ED-737E-FECF4587A686}"/>
                </a:ext>
              </a:extLst>
            </p:cNvPr>
            <p:cNvSpPr txBox="1"/>
            <p:nvPr/>
          </p:nvSpPr>
          <p:spPr>
            <a:xfrm>
              <a:off x="1459457" y="4842517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S</a:t>
              </a:r>
              <a:r>
                <a:rPr kumimoji="1" lang="en-US" altLang="ko-KR" dirty="0"/>
                <a:t>IMECK-64/128</a:t>
              </a:r>
              <a:endParaRPr kumimoji="1" lang="ko-Kore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AA5E2F8-AAC9-B424-CEF4-B1021A41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366" y="1152525"/>
            <a:ext cx="3463714" cy="27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6919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yptoleb_clean" id="{52588569-4439-E744-A786-7B9A48D01E82}" vid="{3E351AFA-C5CD-FF45-AA6F-7CB5D626CE94}"/>
    </a:ext>
  </a:extLst>
</a:theme>
</file>

<file path=ppt/theme/theme2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yptoleb_clean" id="{52588569-4439-E744-A786-7B9A48D01E82}" vid="{9E614CC1-025E-7F4F-ADE5-A242777675E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제목 테마</Template>
  <TotalTime>1250</TotalTime>
  <Words>597</Words>
  <Application>Microsoft Macintosh PowerPoint</Application>
  <PresentationFormat>와이드스크린</PresentationFormat>
  <Paragraphs>195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HCRBatang</vt:lpstr>
      <vt:lpstr>맑은 고딕</vt:lpstr>
      <vt:lpstr>Arial</vt:lpstr>
      <vt:lpstr>Calibri</vt:lpstr>
      <vt:lpstr>Cambria Math</vt:lpstr>
      <vt:lpstr>Helvetica</vt:lpstr>
      <vt:lpstr>제목 테마</vt:lpstr>
      <vt:lpstr>CryptoCraft 테마</vt:lpstr>
      <vt:lpstr>32-bit RISC-V 프로세서 상에서의  경량 블록 암호 SIMECK-CTR 최적 구현</vt:lpstr>
      <vt:lpstr>서론</vt:lpstr>
      <vt:lpstr>SIMECK</vt:lpstr>
      <vt:lpstr>카운터 운용 모드</vt:lpstr>
      <vt:lpstr>RISC-V Processor</vt:lpstr>
      <vt:lpstr>구현 기법</vt:lpstr>
      <vt:lpstr>구현 기법-SIMECK-32/64</vt:lpstr>
      <vt:lpstr>구현 기법-SIMECK-32/64</vt:lpstr>
      <vt:lpstr>구현 기법-SIMECK-64/128</vt:lpstr>
      <vt:lpstr>구현 기법-SIMECK-64/128</vt:lpstr>
      <vt:lpstr>구현 기법</vt:lpstr>
      <vt:lpstr>성능 평가</vt:lpstr>
      <vt:lpstr>향후 진행 방향...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심민주</dc:creator>
  <cp:lastModifiedBy>심민주</cp:lastModifiedBy>
  <cp:revision>10</cp:revision>
  <dcterms:created xsi:type="dcterms:W3CDTF">2022-09-28T10:50:54Z</dcterms:created>
  <dcterms:modified xsi:type="dcterms:W3CDTF">2022-10-03T15:23:22Z</dcterms:modified>
</cp:coreProperties>
</file>